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EB8B2D-C1B6-4F8C-9199-274AA7D99C3D}" type="datetimeFigureOut">
              <a:rPr lang="en-US" smtClean="0"/>
              <a:t>02-Sep-10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E27336-F68F-4146-8030-BE3127BB410D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contrio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E27336-F68F-4146-8030-BE3127BB410D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00305-D646-4AEE-BFD6-4109EFA7FB7F}" type="datetimeFigureOut">
              <a:rPr lang="en-US" smtClean="0"/>
              <a:pPr/>
              <a:t>02-Sep-10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6D71F-4BDA-4FE5-91DE-10559CADC7B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00305-D646-4AEE-BFD6-4109EFA7FB7F}" type="datetimeFigureOut">
              <a:rPr lang="en-US" smtClean="0"/>
              <a:pPr/>
              <a:t>02-Sep-10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6D71F-4BDA-4FE5-91DE-10559CADC7B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00305-D646-4AEE-BFD6-4109EFA7FB7F}" type="datetimeFigureOut">
              <a:rPr lang="en-US" smtClean="0"/>
              <a:pPr/>
              <a:t>02-Sep-10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6D71F-4BDA-4FE5-91DE-10559CADC7B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00305-D646-4AEE-BFD6-4109EFA7FB7F}" type="datetimeFigureOut">
              <a:rPr lang="en-US" smtClean="0"/>
              <a:pPr/>
              <a:t>02-Sep-10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6D71F-4BDA-4FE5-91DE-10559CADC7B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00305-D646-4AEE-BFD6-4109EFA7FB7F}" type="datetimeFigureOut">
              <a:rPr lang="en-US" smtClean="0"/>
              <a:pPr/>
              <a:t>02-Sep-10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6D71F-4BDA-4FE5-91DE-10559CADC7B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00305-D646-4AEE-BFD6-4109EFA7FB7F}" type="datetimeFigureOut">
              <a:rPr lang="en-US" smtClean="0"/>
              <a:pPr/>
              <a:t>02-Sep-10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6D71F-4BDA-4FE5-91DE-10559CADC7B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00305-D646-4AEE-BFD6-4109EFA7FB7F}" type="datetimeFigureOut">
              <a:rPr lang="en-US" smtClean="0"/>
              <a:pPr/>
              <a:t>02-Sep-10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6D71F-4BDA-4FE5-91DE-10559CADC7B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00305-D646-4AEE-BFD6-4109EFA7FB7F}" type="datetimeFigureOut">
              <a:rPr lang="en-US" smtClean="0"/>
              <a:pPr/>
              <a:t>02-Sep-10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6D71F-4BDA-4FE5-91DE-10559CADC7B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00305-D646-4AEE-BFD6-4109EFA7FB7F}" type="datetimeFigureOut">
              <a:rPr lang="en-US" smtClean="0"/>
              <a:pPr/>
              <a:t>02-Sep-10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6D71F-4BDA-4FE5-91DE-10559CADC7B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00305-D646-4AEE-BFD6-4109EFA7FB7F}" type="datetimeFigureOut">
              <a:rPr lang="en-US" smtClean="0"/>
              <a:pPr/>
              <a:t>02-Sep-10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6D71F-4BDA-4FE5-91DE-10559CADC7B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00305-D646-4AEE-BFD6-4109EFA7FB7F}" type="datetimeFigureOut">
              <a:rPr lang="en-US" smtClean="0"/>
              <a:pPr/>
              <a:t>02-Sep-10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776D71F-4BDA-4FE5-91DE-10559CADC7B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F00305-D646-4AEE-BFD6-4109EFA7FB7F}" type="datetimeFigureOut">
              <a:rPr lang="en-US" smtClean="0"/>
              <a:pPr/>
              <a:t>02-Sep-10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776D71F-4BDA-4FE5-91DE-10559CADC7BA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7851648" cy="1828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Principles of Construction Economics</a:t>
            </a:r>
            <a:endParaRPr lang="en-GB" dirty="0"/>
          </a:p>
        </p:txBody>
      </p:sp>
      <p:pic>
        <p:nvPicPr>
          <p:cNvPr id="1026" name="Picture 2" descr="C:\Users\Mohamed Asfer\Desktop\20090127121338_financial_crisis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2819400"/>
            <a:ext cx="3805237" cy="3549266"/>
          </a:xfrm>
          <a:prstGeom prst="round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		</a:t>
            </a:r>
            <a:r>
              <a:rPr lang="en-US" sz="8000" b="1" dirty="0" smtClean="0">
                <a:solidFill>
                  <a:srgbClr val="FF0000"/>
                </a:solidFill>
                <a:latin typeface="Mongolian Baiti" pitchFamily="66" charset="0"/>
                <a:cs typeface="Mongolian Baiti" pitchFamily="66" charset="0"/>
              </a:rPr>
              <a:t>THANK YOU</a:t>
            </a:r>
            <a:endParaRPr lang="en-GB" sz="8000" b="1" dirty="0">
              <a:solidFill>
                <a:srgbClr val="FF0000"/>
              </a:solidFill>
              <a:latin typeface="Mongolian Baiti" pitchFamily="66" charset="0"/>
              <a:cs typeface="Mongolian Baiti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95400" y="2209800"/>
            <a:ext cx="7406640" cy="1472184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Construction industry strategies world economic crisis</a:t>
            </a:r>
            <a:endParaRPr lang="en-GB" b="1" dirty="0"/>
          </a:p>
        </p:txBody>
      </p:sp>
      <p:pic>
        <p:nvPicPr>
          <p:cNvPr id="2050" name="Picture 2" descr="C:\Users\Mohamed Asfer\Desktop\financial_crisis_survey_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171950"/>
            <a:ext cx="5972175" cy="2686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8229600" cy="70408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effectLst/>
                <a:cs typeface="Times New Roman" pitchFamily="18" charset="0"/>
              </a:rPr>
              <a:t>Introduction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229600" cy="438912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A situation in which the economy of a country a sudden downturn brought on by a financial crisis. An economy facing an economic crisis will most likely experience a falling GDP ,a drying up of liquidity and rising/falling prices due to inflation/deflation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2788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Economic crisis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229600" cy="438912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/>
              <a:t>Its mean an economic recession is primarily attributed to the actions taken control the money supply in an economy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/>
              <a:t>Inflation is the increse in the prices of goods and services over the period.</a:t>
            </a:r>
            <a:endParaRPr lang="en-GB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Factors for Financial Crisis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389120"/>
          </a:xfrm>
        </p:spPr>
        <p:txBody>
          <a:bodyPr/>
          <a:lstStyle/>
          <a:p>
            <a:pPr lvl="1"/>
            <a:r>
              <a:rPr lang="en-GB" sz="2800" dirty="0" smtClean="0">
                <a:latin typeface="+mj-lt"/>
              </a:rPr>
              <a:t>Sub-prime lending</a:t>
            </a:r>
          </a:p>
          <a:p>
            <a:pPr lvl="1"/>
            <a:r>
              <a:rPr lang="en-GB" sz="2800" dirty="0" smtClean="0">
                <a:latin typeface="+mj-lt"/>
              </a:rPr>
              <a:t>Originate and distribute model</a:t>
            </a:r>
          </a:p>
          <a:p>
            <a:pPr lvl="1"/>
            <a:r>
              <a:rPr lang="en-GB" sz="2800" dirty="0" smtClean="0">
                <a:latin typeface="+mj-lt"/>
              </a:rPr>
              <a:t>Financial engineering, derivatives</a:t>
            </a:r>
          </a:p>
          <a:p>
            <a:pPr lvl="1"/>
            <a:r>
              <a:rPr lang="en-GB" sz="2800" dirty="0" smtClean="0">
                <a:latin typeface="+mj-lt"/>
              </a:rPr>
              <a:t>Credit rating agencies</a:t>
            </a:r>
          </a:p>
          <a:p>
            <a:pPr lvl="1"/>
            <a:r>
              <a:rPr lang="en-GB" sz="2800" dirty="0" smtClean="0">
                <a:latin typeface="+mj-lt"/>
              </a:rPr>
              <a:t>Lax regulation</a:t>
            </a:r>
          </a:p>
          <a:p>
            <a:pPr lvl="1"/>
            <a:r>
              <a:rPr lang="en-GB" sz="2800" dirty="0" smtClean="0">
                <a:latin typeface="+mj-lt"/>
              </a:rPr>
              <a:t>Large global imbalances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Effect for construction industry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389120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US" sz="2800" dirty="0" smtClean="0">
                <a:latin typeface="+mj-lt"/>
              </a:rPr>
              <a:t>Contrctor not interest to invest the large money in the construction industry</a:t>
            </a:r>
            <a:endParaRPr lang="en-GB" sz="2800" dirty="0" smtClean="0">
              <a:latin typeface="+mj-lt"/>
            </a:endParaRPr>
          </a:p>
          <a:p>
            <a:r>
              <a:rPr lang="en-GB" sz="2800" dirty="0" smtClean="0">
                <a:latin typeface="+mj-lt"/>
              </a:rPr>
              <a:t>Credit </a:t>
            </a:r>
            <a:r>
              <a:rPr lang="en-GB" sz="2800" dirty="0">
                <a:latin typeface="+mj-lt"/>
              </a:rPr>
              <a:t>conditions are tightening and obtaining credit insurance is increasingly </a:t>
            </a:r>
            <a:r>
              <a:rPr lang="en-GB" sz="2800" dirty="0" smtClean="0">
                <a:latin typeface="+mj-lt"/>
              </a:rPr>
              <a:t>difficult</a:t>
            </a:r>
            <a:endParaRPr lang="en-GB" sz="2800" dirty="0">
              <a:latin typeface="+mj-lt"/>
            </a:endParaRPr>
          </a:p>
          <a:p>
            <a:r>
              <a:rPr lang="en-GB" sz="2800" dirty="0" smtClean="0">
                <a:latin typeface="+mj-lt"/>
              </a:rPr>
              <a:t> </a:t>
            </a:r>
            <a:r>
              <a:rPr lang="en-GB" sz="2800" dirty="0">
                <a:latin typeface="+mj-lt"/>
              </a:rPr>
              <a:t>Construction companies face financing difficulties and, in some extreme cases, even bankruptcy. </a:t>
            </a:r>
            <a:endParaRPr lang="en-GB" sz="2800" dirty="0" smtClean="0">
              <a:latin typeface="+mj-lt"/>
            </a:endParaRPr>
          </a:p>
          <a:p>
            <a:r>
              <a:rPr lang="en-GB" sz="2800" dirty="0" smtClean="0">
                <a:latin typeface="+mj-lt"/>
              </a:rPr>
              <a:t>The </a:t>
            </a:r>
            <a:r>
              <a:rPr lang="en-GB" sz="2800" dirty="0">
                <a:latin typeface="+mj-lt"/>
              </a:rPr>
              <a:t>contraction in the new housebuilding segment is continuing and even deepening. 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Contin....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4389120"/>
          </a:xfrm>
        </p:spPr>
        <p:txBody>
          <a:bodyPr/>
          <a:lstStyle/>
          <a:p>
            <a:endParaRPr lang="en-GB" dirty="0"/>
          </a:p>
          <a:p>
            <a:r>
              <a:rPr lang="en-GB" sz="2800" dirty="0" smtClean="0">
                <a:latin typeface="+mj-lt"/>
              </a:rPr>
              <a:t>The </a:t>
            </a:r>
            <a:r>
              <a:rPr lang="en-GB" sz="2800" dirty="0">
                <a:latin typeface="+mj-lt"/>
              </a:rPr>
              <a:t>non-residential market is influenced by the business climate, </a:t>
            </a:r>
          </a:p>
          <a:p>
            <a:r>
              <a:rPr lang="en-GB" sz="2800" dirty="0" smtClean="0">
                <a:latin typeface="+mj-lt"/>
              </a:rPr>
              <a:t> </a:t>
            </a:r>
            <a:r>
              <a:rPr lang="en-GB" sz="2800" dirty="0">
                <a:latin typeface="+mj-lt"/>
              </a:rPr>
              <a:t>In general, civil engineering works have fallen back compared to previous year although it helped to sustain construction activity in </a:t>
            </a:r>
            <a:r>
              <a:rPr lang="en-GB" sz="2800" dirty="0" smtClean="0">
                <a:latin typeface="+mj-lt"/>
              </a:rPr>
              <a:t>many </a:t>
            </a:r>
            <a:r>
              <a:rPr lang="en-GB" sz="2800" dirty="0">
                <a:latin typeface="+mj-lt"/>
              </a:rPr>
              <a:t>countries.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face economic crisis by construction industry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Government decrease the taxes on the construction firms and will give the more benifits</a:t>
            </a:r>
          </a:p>
          <a:p>
            <a:r>
              <a:rPr lang="en-US" dirty="0" smtClean="0"/>
              <a:t>Handle limit project</a:t>
            </a:r>
          </a:p>
          <a:p>
            <a:r>
              <a:rPr lang="en-US" dirty="0" smtClean="0"/>
              <a:t>Try to control inflation, interest rate and unemployment</a:t>
            </a:r>
          </a:p>
          <a:p>
            <a:r>
              <a:rPr lang="en-US" dirty="0" smtClean="0"/>
              <a:t>Find new oppurtunatity to produce product and sell in a new market</a:t>
            </a:r>
          </a:p>
          <a:p>
            <a:r>
              <a:rPr lang="en-US" dirty="0" smtClean="0"/>
              <a:t>Manage the team with the contractor</a:t>
            </a:r>
          </a:p>
          <a:p>
            <a:r>
              <a:rPr lang="en-US" dirty="0" smtClean="0"/>
              <a:t>Use the new techniques</a:t>
            </a:r>
          </a:p>
          <a:p>
            <a:endParaRPr lang="en-US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7620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Conclution</a:t>
            </a:r>
            <a:endParaRPr lang="en-GB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229600" cy="438912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In order to effectively  solve the current eeconomic crisis sufficient control over inflation, interest rate and unemployment is vital</a:t>
            </a:r>
          </a:p>
          <a:p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Try to find new oppurtanities to produce new product or try expand the market</a:t>
            </a:r>
          </a:p>
          <a:p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Try to reduce imports from other countries</a:t>
            </a:r>
          </a:p>
          <a:p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Motivating the construction wor</a:t>
            </a:r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 ks by given loan at lower  interest rate</a:t>
            </a:r>
          </a:p>
          <a:p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Reducing the staffs turnover by giving a higher salary</a:t>
            </a:r>
            <a:endParaRPr lang="en-GB" sz="28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3074" name="Picture 2" descr="C:\Users\Mohamed Asfer\Desktop\financial-crisi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1"/>
            <a:ext cx="2209800" cy="1282170"/>
          </a:xfrm>
          <a:prstGeom prst="round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102</TotalTime>
  <Words>329</Words>
  <Application>Microsoft Office PowerPoint</Application>
  <PresentationFormat>On-screen Show (4:3)</PresentationFormat>
  <Paragraphs>41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Principles of Construction Economics</vt:lpstr>
      <vt:lpstr>Construction industry strategies world economic crisis</vt:lpstr>
      <vt:lpstr>Introduction</vt:lpstr>
      <vt:lpstr>Economic crisis</vt:lpstr>
      <vt:lpstr>Factors for Financial Crisis</vt:lpstr>
      <vt:lpstr>Effect for construction industry</vt:lpstr>
      <vt:lpstr>Contin....</vt:lpstr>
      <vt:lpstr>How to face economic crisis by construction industry</vt:lpstr>
      <vt:lpstr>Conclution</vt:lpstr>
      <vt:lpstr>  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Construction Economics</dc:title>
  <dc:creator>Mohamed Asfer</dc:creator>
  <cp:lastModifiedBy>Mohamed Asfer</cp:lastModifiedBy>
  <cp:revision>12</cp:revision>
  <dcterms:created xsi:type="dcterms:W3CDTF">2010-09-02T03:37:57Z</dcterms:created>
  <dcterms:modified xsi:type="dcterms:W3CDTF">2010-09-02T07:14:03Z</dcterms:modified>
</cp:coreProperties>
</file>